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83" r:id="rId3"/>
    <p:sldId id="281" r:id="rId4"/>
    <p:sldId id="271" r:id="rId5"/>
    <p:sldId id="273" r:id="rId6"/>
    <p:sldId id="285" r:id="rId7"/>
    <p:sldId id="280" r:id="rId8"/>
    <p:sldId id="282" r:id="rId9"/>
    <p:sldId id="279" r:id="rId10"/>
    <p:sldId id="276" r:id="rId11"/>
    <p:sldId id="278" r:id="rId12"/>
    <p:sldId id="274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927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19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978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586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584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16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4215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773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328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473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501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00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837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768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67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271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53236F-D1C8-4BAA-9235-D26CFDB261AE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953818-FF7D-4BE0-9BFF-E0AC4D88DF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057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ola.amnesty.si/pisem-za-pravice-2020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lmit.org/za-mlade/izobrazevanje/naslov-svetovni-dan-clovekovih-pravic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g4mHRGA76g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ohchr.org/EN/UDHR/Documents/UDHR_Translations/slv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81AF506-8310-4239-A52D-91676EC90B0D}"/>
              </a:ext>
            </a:extLst>
          </p:cNvPr>
          <p:cNvSpPr txBox="1"/>
          <p:nvPr/>
        </p:nvSpPr>
        <p:spPr>
          <a:xfrm>
            <a:off x="9058275" y="6235443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Arial Narrow" panose="020B0606020202030204" pitchFamily="34" charset="0"/>
              </a:rPr>
              <a:t>Veronika </a:t>
            </a:r>
            <a:r>
              <a:rPr lang="sl-SI" b="1" dirty="0" err="1" smtClean="0">
                <a:latin typeface="Arial Narrow" panose="020B0606020202030204" pitchFamily="34" charset="0"/>
              </a:rPr>
              <a:t>Hudobreznik</a:t>
            </a:r>
            <a:r>
              <a:rPr lang="sl-SI" b="1" dirty="0" smtClean="0">
                <a:latin typeface="Arial Narrow" panose="020B0606020202030204" pitchFamily="34" charset="0"/>
              </a:rPr>
              <a:t> </a:t>
            </a:r>
            <a:endParaRPr lang="sl-SI" b="1" dirty="0">
              <a:latin typeface="Arial Narrow" panose="020B0606020202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725" y="366125"/>
            <a:ext cx="2867025" cy="7673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50" y="1213659"/>
            <a:ext cx="6478756" cy="3935172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9224962" y="1776244"/>
            <a:ext cx="22479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Vsak človek na svetu se rodi z enakimi pravicami, ne glede na njegovo nacionalnost, spol, etično pripadnost, politično prepričanje, raso, vero, jezik… </a:t>
            </a:r>
          </a:p>
        </p:txBody>
      </p:sp>
    </p:spTree>
    <p:extLst>
      <p:ext uri="{BB962C8B-B14F-4D97-AF65-F5344CB8AC3E}">
        <p14:creationId xmlns:p14="http://schemas.microsoft.com/office/powerpoint/2010/main" val="17972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3" y="157942"/>
            <a:ext cx="11247120" cy="66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63E16-A29F-49E9-A66B-4C794C0F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79" y="630238"/>
            <a:ext cx="10318296" cy="1320799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APEL kršiteljem </a:t>
            </a:r>
            <a:r>
              <a:rPr lang="en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</a:t>
            </a:r>
            <a:r>
              <a:rPr lang="sl-SI" dirty="0" err="1" smtClean="0"/>
              <a:t>Amnesty</a:t>
            </a:r>
            <a:r>
              <a:rPr lang="sl-SI" dirty="0" smtClean="0"/>
              <a:t> </a:t>
            </a:r>
            <a:r>
              <a:rPr lang="sl-SI" dirty="0" err="1"/>
              <a:t>International</a:t>
            </a:r>
            <a:r>
              <a:rPr lang="sl-SI" dirty="0"/>
              <a:t> 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FB42FD-2672-4488-B1A7-92BED6B98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158" y="2040342"/>
            <a:ext cx="11308341" cy="2882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b="1" dirty="0">
                <a:latin typeface="Arial Narrow" panose="020B0606020202030204" pitchFamily="34" charset="0"/>
              </a:rPr>
              <a:t>Pišem za pravice </a:t>
            </a:r>
            <a:r>
              <a:rPr lang="sl-SI" sz="3000" b="1" dirty="0" smtClean="0">
                <a:latin typeface="Arial Narrow" panose="020B0606020202030204" pitchFamily="34" charset="0"/>
              </a:rPr>
              <a:t>2020</a:t>
            </a:r>
          </a:p>
          <a:p>
            <a:pPr marL="0" indent="0">
              <a:buNone/>
            </a:pPr>
            <a:endParaRPr lang="sl-SI" sz="11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latin typeface="Arial Narrow" panose="020B0606020202030204" pitchFamily="34" charset="0"/>
              </a:rPr>
              <a:t>Navodila </a:t>
            </a:r>
            <a:r>
              <a:rPr lang="sl-SI" dirty="0">
                <a:latin typeface="Arial Narrow" panose="020B0606020202030204" pitchFamily="34" charset="0"/>
              </a:rPr>
              <a:t>najdete na spletni strani </a:t>
            </a:r>
            <a:r>
              <a:rPr lang="sl-SI" dirty="0" err="1">
                <a:latin typeface="Arial Narrow" panose="020B0606020202030204" pitchFamily="34" charset="0"/>
              </a:rPr>
              <a:t>Amnesty</a:t>
            </a:r>
            <a:r>
              <a:rPr lang="sl-SI" dirty="0">
                <a:latin typeface="Arial Narrow" panose="020B0606020202030204" pitchFamily="34" charset="0"/>
              </a:rPr>
              <a:t> </a:t>
            </a:r>
            <a:r>
              <a:rPr lang="sl-SI" dirty="0" err="1">
                <a:latin typeface="Arial Narrow" panose="020B0606020202030204" pitchFamily="34" charset="0"/>
              </a:rPr>
              <a:t>International</a:t>
            </a:r>
            <a:r>
              <a:rPr lang="sl-SI" dirty="0">
                <a:latin typeface="Arial Narrow" panose="020B0606020202030204" pitchFamily="34" charset="0"/>
              </a:rPr>
              <a:t> Slovenije:</a:t>
            </a:r>
          </a:p>
          <a:p>
            <a:pPr marL="0" indent="0">
              <a:buNone/>
            </a:pPr>
            <a:r>
              <a:rPr lang="sl-SI" u="sng" dirty="0" smtClean="0">
                <a:latin typeface="Arial Narrow" panose="020B0606020202030204" pitchFamily="34" charset="0"/>
                <a:hlinkClick r:id="rId2"/>
              </a:rPr>
              <a:t>https</a:t>
            </a:r>
            <a:r>
              <a:rPr lang="sl-SI" u="sng" dirty="0">
                <a:latin typeface="Arial Narrow" panose="020B0606020202030204" pitchFamily="34" charset="0"/>
                <a:hlinkClick r:id="rId2"/>
              </a:rPr>
              <a:t>://</a:t>
            </a:r>
            <a:r>
              <a:rPr lang="sl-SI" u="sng" dirty="0" smtClean="0">
                <a:latin typeface="Arial Narrow" panose="020B0606020202030204" pitchFamily="34" charset="0"/>
                <a:hlinkClick r:id="rId2"/>
              </a:rPr>
              <a:t>sola.amnesty.si/pisem-za-pravice-2020</a:t>
            </a:r>
            <a:endParaRPr lang="sl-SI" u="sng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404" y="1765829"/>
            <a:ext cx="2305050" cy="1164167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839158" y="5138104"/>
            <a:ext cx="11468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200" b="1" dirty="0" smtClean="0">
                <a:solidFill>
                  <a:schemeClr val="accent1">
                    <a:lumMod val="75000"/>
                  </a:schemeClr>
                </a:solidFill>
              </a:rPr>
              <a:t>VARUJMO SVOJE PRAVICE IN RAVNAJMO ODGOVORNO, </a:t>
            </a:r>
          </a:p>
          <a:p>
            <a:pPr algn="ctr"/>
            <a:r>
              <a:rPr lang="sl-SI" sz="2200" b="1" dirty="0" smtClean="0">
                <a:solidFill>
                  <a:schemeClr val="accent1">
                    <a:lumMod val="75000"/>
                  </a:schemeClr>
                </a:solidFill>
              </a:rPr>
              <a:t>DA BODO ZAGOTOVLJENE VSEM!</a:t>
            </a:r>
            <a:endParaRPr lang="sl-SI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D582167-540F-45DB-913C-4C7D2EC65822}"/>
              </a:ext>
            </a:extLst>
          </p:cNvPr>
          <p:cNvSpPr txBox="1"/>
          <p:nvPr/>
        </p:nvSpPr>
        <p:spPr>
          <a:xfrm>
            <a:off x="747032" y="491218"/>
            <a:ext cx="6720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latin typeface="Arial Narrow" panose="020B0606020202030204" pitchFamily="34" charset="0"/>
              </a:rPr>
              <a:t>Spletni </a:t>
            </a:r>
            <a:r>
              <a:rPr lang="sl-SI" sz="3200" b="1" dirty="0" smtClean="0">
                <a:latin typeface="Arial Narrow" panose="020B0606020202030204" pitchFamily="34" charset="0"/>
              </a:rPr>
              <a:t>dogodek </a:t>
            </a:r>
            <a:r>
              <a:rPr lang="sl-SI" sz="3600" b="1" dirty="0" smtClean="0">
                <a:latin typeface="Arial Narrow" panose="020B0606020202030204" pitchFamily="34" charset="0"/>
              </a:rPr>
              <a:t>- </a:t>
            </a:r>
            <a:r>
              <a:rPr lang="sl-SI" sz="2400" b="1" dirty="0" smtClean="0">
                <a:latin typeface="Arial Narrow" panose="020B0606020202030204" pitchFamily="34" charset="0"/>
              </a:rPr>
              <a:t>Izobraževalna aktivnost</a:t>
            </a:r>
            <a:endParaRPr lang="sl-SI" sz="3600" b="1" dirty="0" smtClean="0">
              <a:latin typeface="Arial Narrow" panose="020B0606020202030204" pitchFamily="34" charset="0"/>
            </a:endParaRPr>
          </a:p>
          <a:p>
            <a:r>
              <a:rPr lang="sl-SI" sz="14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https</a:t>
            </a:r>
            <a:r>
              <a:rPr lang="sl-SI" sz="1400" b="1" dirty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://</a:t>
            </a:r>
            <a:r>
              <a:rPr lang="sl-SI" sz="14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www.lmit.org/za-mlade/izobrazevanje/naslov-svetovni-dan-clovekovih-pravic.html</a:t>
            </a:r>
            <a:endParaRPr lang="sl-SI" sz="14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sl-SI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www.lmit.org/wp-content/uploads/2020/12/pra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2" y="1768462"/>
            <a:ext cx="6577693" cy="43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7467600" y="1322214"/>
            <a:ext cx="449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sl-SI" sz="24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Spregovorili </a:t>
            </a:r>
            <a:r>
              <a:rPr lang="sl-SI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bodo tudi o </a:t>
            </a:r>
            <a:r>
              <a:rPr lang="sl-SI" sz="24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vprašanjih, </a:t>
            </a:r>
            <a:r>
              <a:rPr lang="sl-SI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ki vplivajo na družbe 21. stoletja, kot </a:t>
            </a:r>
            <a:r>
              <a:rPr lang="sl-SI" sz="24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so</a:t>
            </a:r>
          </a:p>
          <a:p>
            <a:pPr algn="just" fontAlgn="base"/>
            <a:endParaRPr lang="sl-SI" sz="24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just" fontAlgn="base"/>
            <a:r>
              <a:rPr lang="sl-SI" sz="24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sl-SI" sz="2400" b="1" dirty="0">
                <a:solidFill>
                  <a:srgbClr val="333333"/>
                </a:solidFill>
                <a:latin typeface="Arial Narrow" panose="020B0606020202030204" pitchFamily="34" charset="0"/>
              </a:rPr>
              <a:t>“človekove </a:t>
            </a:r>
            <a:r>
              <a:rPr lang="sl-SI" sz="24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pravice na </a:t>
            </a:r>
            <a:r>
              <a:rPr lang="sl-SI" sz="2400" b="1" dirty="0">
                <a:solidFill>
                  <a:srgbClr val="333333"/>
                </a:solidFill>
                <a:latin typeface="Arial Narrow" panose="020B0606020202030204" pitchFamily="34" charset="0"/>
              </a:rPr>
              <a:t>socialnih omrežjih in internetu”,</a:t>
            </a:r>
            <a:r>
              <a:rPr lang="sl-SI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endParaRPr lang="sl-SI" sz="2400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just" fontAlgn="base"/>
            <a:endParaRPr lang="sl-SI" sz="2400" b="1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just" fontAlgn="base"/>
            <a:r>
              <a:rPr lang="sl-SI" sz="24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“</a:t>
            </a:r>
            <a:r>
              <a:rPr lang="sl-SI" sz="2400" b="1" dirty="0">
                <a:solidFill>
                  <a:srgbClr val="333333"/>
                </a:solidFill>
                <a:latin typeface="Arial Narrow" panose="020B0606020202030204" pitchFamily="34" charset="0"/>
              </a:rPr>
              <a:t>človekove pravice in </a:t>
            </a:r>
            <a:r>
              <a:rPr lang="sl-SI" sz="2400" b="1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okoljsko</a:t>
            </a:r>
            <a:r>
              <a:rPr lang="sl-SI" sz="24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-podnebna </a:t>
            </a:r>
            <a:r>
              <a:rPr lang="sl-SI" sz="2400" b="1" dirty="0">
                <a:solidFill>
                  <a:srgbClr val="333333"/>
                </a:solidFill>
                <a:latin typeface="Arial Narrow" panose="020B0606020202030204" pitchFamily="34" charset="0"/>
              </a:rPr>
              <a:t>kriza”</a:t>
            </a:r>
            <a:r>
              <a:rPr lang="sl-SI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endParaRPr lang="sl-SI" sz="2400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just" fontAlgn="base"/>
            <a:r>
              <a:rPr lang="sl-SI" sz="24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                                       ter </a:t>
            </a:r>
            <a:r>
              <a:rPr lang="sl-SI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podobno. </a:t>
            </a:r>
            <a:endParaRPr lang="sl-SI" sz="2400" b="0" i="0" dirty="0"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825348" y="4491243"/>
            <a:ext cx="677300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hlinkClick r:id="rId2"/>
              </a:rPr>
              <a:t>https://</a:t>
            </a:r>
            <a:r>
              <a:rPr lang="sl-SI" sz="2000" b="1" dirty="0" smtClean="0">
                <a:hlinkClick r:id="rId2"/>
              </a:rPr>
              <a:t>www.youtube.com/watch?v=g4mHRGA76gU</a:t>
            </a:r>
            <a:endParaRPr lang="sl-SI" sz="2000" b="1" dirty="0" smtClean="0"/>
          </a:p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850" y="1742847"/>
            <a:ext cx="3807230" cy="2430142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625127" y="500371"/>
            <a:ext cx="6864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smtClean="0">
                <a:latin typeface="Arial Narrow" panose="020B0606020202030204" pitchFamily="34" charset="0"/>
              </a:rPr>
              <a:t>MOJA MALA DLAN, </a:t>
            </a:r>
            <a:r>
              <a:rPr lang="sl-SI" sz="2000" b="1" dirty="0" smtClean="0">
                <a:latin typeface="Arial Narrow" panose="020B0606020202030204" pitchFamily="34" charset="0"/>
              </a:rPr>
              <a:t>Mila Kačič/Tanja Ribič </a:t>
            </a:r>
            <a:endParaRPr lang="sl-SI" sz="2000" b="1" dirty="0">
              <a:latin typeface="Arial Narrow" panose="020B060602020203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683134" y="194768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b="1" dirty="0">
                <a:latin typeface="Arial Narrow" panose="020B0606020202030204" pitchFamily="34" charset="0"/>
              </a:rPr>
              <a:t>Moja mala dlan bi kakor sladka misel rada šla ti čez obraz teman. </a:t>
            </a:r>
            <a:endParaRPr lang="sl-SI" sz="2000" b="1" dirty="0" smtClean="0">
              <a:latin typeface="Arial Narrow" panose="020B0606020202030204" pitchFamily="34" charset="0"/>
            </a:endParaRPr>
          </a:p>
          <a:p>
            <a:r>
              <a:rPr lang="sl-SI" sz="2000" b="1" dirty="0" smtClean="0">
                <a:latin typeface="Arial Narrow" panose="020B0606020202030204" pitchFamily="34" charset="0"/>
              </a:rPr>
              <a:t>Moja </a:t>
            </a:r>
            <a:r>
              <a:rPr lang="sl-SI" sz="2000" b="1" dirty="0">
                <a:latin typeface="Arial Narrow" panose="020B0606020202030204" pitchFamily="34" charset="0"/>
              </a:rPr>
              <a:t>mala dlan bi kakor sladka misel rada šla ti čez obraz teman. </a:t>
            </a:r>
            <a:endParaRPr lang="sl-SI" sz="2000" b="1" dirty="0" smtClean="0">
              <a:latin typeface="Arial Narrow" panose="020B0606020202030204" pitchFamily="34" charset="0"/>
            </a:endParaRPr>
          </a:p>
          <a:p>
            <a:r>
              <a:rPr lang="sl-SI" sz="2000" b="1" dirty="0" smtClean="0">
                <a:latin typeface="Arial Narrow" panose="020B0606020202030204" pitchFamily="34" charset="0"/>
              </a:rPr>
              <a:t>Moja </a:t>
            </a:r>
            <a:r>
              <a:rPr lang="sl-SI" sz="2000" b="1" dirty="0">
                <a:latin typeface="Arial Narrow" panose="020B0606020202030204" pitchFamily="34" charset="0"/>
              </a:rPr>
              <a:t>mala dlan, moja mala...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773613" y="5665192"/>
            <a:ext cx="4916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sl-SI" sz="6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</a:t>
            </a:r>
            <a:r>
              <a:rPr lang="sl-SI" sz="6000" dirty="0">
                <a:solidFill>
                  <a:srgbClr val="00B050"/>
                </a:solidFill>
                <a:latin typeface="Arial Narrow" panose="020B0606020202030204" pitchFamily="34" charset="0"/>
              </a:rPr>
              <a:t>I</a:t>
            </a:r>
            <a:r>
              <a:rPr lang="sl-SI" sz="6000" dirty="0">
                <a:solidFill>
                  <a:srgbClr val="FFC000"/>
                </a:solidFill>
                <a:latin typeface="Arial Narrow" panose="020B0606020202030204" pitchFamily="34" charset="0"/>
              </a:rPr>
              <a:t>J</a:t>
            </a:r>
            <a:r>
              <a:rPr lang="sl-SI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sl-SI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Z</a:t>
            </a:r>
            <a:r>
              <a:rPr lang="sl-SI" sz="6000" dirty="0">
                <a:solidFill>
                  <a:srgbClr val="00B0F0"/>
                </a:solidFill>
                <a:latin typeface="Arial Narrow" panose="020B0606020202030204" pitchFamily="34" charset="0"/>
              </a:rPr>
              <a:t>E</a:t>
            </a:r>
            <a:r>
              <a:rPr lang="sl-SI" sz="6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N</a:t>
            </a:r>
            <a:r>
              <a:rPr lang="sl-SI" sz="6000" dirty="0">
                <a:latin typeface="Arial Narrow" panose="020B0606020202030204" pitchFamily="34" charset="0"/>
              </a:rPr>
              <a:t> </a:t>
            </a:r>
            <a:r>
              <a:rPr lang="sl-SI" sz="60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D</a:t>
            </a:r>
            <a:r>
              <a:rPr lang="sl-SI" sz="6000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A</a:t>
            </a:r>
            <a:r>
              <a:rPr lang="sl-SI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N</a:t>
            </a:r>
            <a:r>
              <a:rPr lang="sl-SI" sz="60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!</a:t>
            </a:r>
            <a:endParaRPr lang="sl-SI" sz="60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563033"/>
            <a:ext cx="7735888" cy="884768"/>
          </a:xfrm>
        </p:spPr>
        <p:txBody>
          <a:bodyPr/>
          <a:lstStyle/>
          <a:p>
            <a:r>
              <a:rPr lang="sl-SI" b="1" cap="none" dirty="0" smtClean="0">
                <a:latin typeface="Arial Narrow" panose="020B0606020202030204" pitchFamily="34" charset="0"/>
              </a:rPr>
              <a:t>Naša šola je </a:t>
            </a:r>
            <a:r>
              <a:rPr lang="sl-SI" b="1" dirty="0" smtClean="0">
                <a:latin typeface="Arial Narrow" panose="020B0606020202030204" pitchFamily="34" charset="0"/>
              </a:rPr>
              <a:t>UNESCO šola </a:t>
            </a:r>
            <a:endParaRPr lang="sl-SI" b="1" dirty="0">
              <a:latin typeface="Arial Narrow" panose="020B0606020202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8512" y="1496484"/>
            <a:ext cx="7488238" cy="1799167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Arial Narrow" panose="020B0606020202030204" pitchFamily="34" charset="0"/>
              </a:rPr>
              <a:t>Kot Unesco šola sledimo cilju, s katerim uveljavljamo kulturo miru in nenasilja ter se učimo skrbeti za ohranitev skupnega doma – planeta Zemlje. </a:t>
            </a:r>
            <a:endParaRPr lang="sl-SI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latin typeface="Arial Narrow" panose="020B0606020202030204" pitchFamily="34" charset="0"/>
              </a:rPr>
              <a:t>Prihodnost </a:t>
            </a:r>
            <a:r>
              <a:rPr lang="sl-SI" dirty="0">
                <a:latin typeface="Arial Narrow" panose="020B0606020202030204" pitchFamily="34" charset="0"/>
              </a:rPr>
              <a:t>prihodnjih rodov bo skupna ali pa je sploh ne bo. Zato se moramo naučiti živeti skupaj in se naučiti deliti drug z drugim.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8160127" y="1447801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»Ni poti do miru, mir je pot!« </a:t>
            </a:r>
            <a:r>
              <a:rPr lang="pl-PL" sz="1200" i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(Gandhi)</a:t>
            </a:r>
            <a:endParaRPr lang="sl-SI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7225665" y="3748385"/>
            <a:ext cx="4381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MIR JE POT. </a:t>
            </a:r>
            <a:endParaRPr lang="sl-SI" sz="20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sl-SI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Ta </a:t>
            </a: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pot je proces, je gibanje, nosilci gibanja pa smo </a:t>
            </a: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MI in sem JAZ </a:t>
            </a: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– sleherni posameznik med nami. </a:t>
            </a:r>
            <a:endParaRPr lang="sl-SI" sz="20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l-SI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</a:t>
            </a:r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Ta </a:t>
            </a: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POT je naša skupna pot.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425" y="334434"/>
            <a:ext cx="1885950" cy="11620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54" y="3176885"/>
            <a:ext cx="3990975" cy="1143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931" y="4563993"/>
            <a:ext cx="48768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A8596D-DE7D-4B64-BAAC-9E893D9C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86400" cy="968375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UNESCO HIMNA </a:t>
            </a:r>
            <a:r>
              <a:rPr lang="en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</a:t>
            </a: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NAŠ UNESCO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201969" y="3062561"/>
            <a:ext cx="4552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514540"/>
                </a:solidFill>
                <a:latin typeface="Arial Narrow" panose="020B0606020202030204" pitchFamily="34" charset="0"/>
              </a:rPr>
              <a:t>P</a:t>
            </a:r>
            <a:r>
              <a:rPr lang="sl-SI" sz="2000" b="1" dirty="0" smtClean="0">
                <a:solidFill>
                  <a:srgbClr val="514540"/>
                </a:solidFill>
                <a:latin typeface="Arial Narrow" panose="020B0606020202030204" pitchFamily="34" charset="0"/>
              </a:rPr>
              <a:t>rvič je bila javno </a:t>
            </a:r>
            <a:r>
              <a:rPr lang="sl-SI" sz="2000" b="1" dirty="0">
                <a:solidFill>
                  <a:srgbClr val="514540"/>
                </a:solidFill>
                <a:latin typeface="Arial Narrow" panose="020B0606020202030204" pitchFamily="34" charset="0"/>
              </a:rPr>
              <a:t>predstavljena 10. 12. 1997 </a:t>
            </a:r>
            <a:r>
              <a:rPr lang="sl-SI" sz="2000" dirty="0">
                <a:solidFill>
                  <a:srgbClr val="514540"/>
                </a:solidFill>
                <a:latin typeface="Arial Narrow" panose="020B0606020202030204" pitchFamily="34" charset="0"/>
              </a:rPr>
              <a:t>na OŠ Cirila Kosmača Piran ob praznovanju 50. obletnice Splošne deklaracije človekovih pravic.</a:t>
            </a:r>
            <a:endParaRPr lang="sl-SI" sz="2000" b="0" i="0" dirty="0">
              <a:solidFill>
                <a:srgbClr val="51454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37" y="1244603"/>
            <a:ext cx="2857500" cy="16002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167" y="239510"/>
            <a:ext cx="4543425" cy="622935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029869" y="4768333"/>
            <a:ext cx="581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/>
              <a:t>https://www.youtube.com/watch?v=BCi42QNl9xc</a:t>
            </a:r>
          </a:p>
        </p:txBody>
      </p:sp>
    </p:spTree>
    <p:extLst>
      <p:ext uri="{BB962C8B-B14F-4D97-AF65-F5344CB8AC3E}">
        <p14:creationId xmlns:p14="http://schemas.microsoft.com/office/powerpoint/2010/main" val="4555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1" y="97036"/>
            <a:ext cx="11858624" cy="65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771524" y="348734"/>
            <a:ext cx="10734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10. december </a:t>
            </a:r>
            <a:r>
              <a:rPr lang="en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SVETOVNI DAN ČLOVEKOVIH PRAVIC</a:t>
            </a:r>
            <a:r>
              <a:rPr lang="sl-SI" sz="3200" b="1" dirty="0" smtClean="0">
                <a:solidFill>
                  <a:srgbClr val="222222"/>
                </a:solidFill>
                <a:latin typeface="Arial Narrow" panose="020B0606020202030204" pitchFamily="34" charset="0"/>
              </a:rPr>
              <a:t> </a:t>
            </a:r>
            <a:endParaRPr lang="sl-SI" sz="3200" b="1" i="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609598" y="1308438"/>
            <a:ext cx="67913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Vsako 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leto 10. decembra obeležujemo svetovni dan človekovih pravic. </a:t>
            </a:r>
            <a:endParaRPr lang="sl-SI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Na 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ta dan je  </a:t>
            </a:r>
            <a:r>
              <a:rPr lang="sl-SI" b="1" dirty="0">
                <a:solidFill>
                  <a:schemeClr val="bg1"/>
                </a:solidFill>
                <a:latin typeface="Arial Narrow" panose="020B0606020202030204" pitchFamily="34" charset="0"/>
              </a:rPr>
              <a:t>Generalna skupščina Združenih narodov 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v </a:t>
            </a: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Parizu, </a:t>
            </a:r>
          </a:p>
          <a:p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tri 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leta po koncu 2. svetovne </a:t>
            </a: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vojne,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sprejela </a:t>
            </a:r>
            <a:r>
              <a:rPr lang="sl-SI" b="1" dirty="0">
                <a:solidFill>
                  <a:schemeClr val="bg1"/>
                </a:solidFill>
                <a:latin typeface="Arial Narrow" panose="020B0606020202030204" pitchFamily="34" charset="0"/>
              </a:rPr>
              <a:t>Splošno </a:t>
            </a:r>
            <a:r>
              <a:rPr lang="sl-SI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deklaracijo</a:t>
            </a:r>
          </a:p>
          <a:p>
            <a:r>
              <a:rPr lang="sl-SI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l-SI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človekovih pravic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  <a:p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Za 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sprejetje je glasovalo 48 članic, 8 članic se je vzdržalo </a:t>
            </a:r>
            <a:r>
              <a:rPr lang="sl-SI" sz="1400" dirty="0">
                <a:solidFill>
                  <a:schemeClr val="bg1"/>
                </a:solidFill>
                <a:latin typeface="Arial Narrow" panose="020B0606020202030204" pitchFamily="34" charset="0"/>
              </a:rPr>
              <a:t>(tudi takratna naša skupna država Jugoslavija)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, dve državi pa nista glasovali</a:t>
            </a: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endParaRPr lang="sl-SI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Razglasili so jo kot </a:t>
            </a:r>
            <a:r>
              <a:rPr lang="sl-SI" b="1" dirty="0">
                <a:solidFill>
                  <a:schemeClr val="bg1"/>
                </a:solidFill>
                <a:latin typeface="Arial Narrow" panose="020B0606020202030204" pitchFamily="34" charset="0"/>
              </a:rPr>
              <a:t>skupen ideal vseh ljudstev in vseh narodov 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z namenom, da bi vsi organi družbe in vsi </a:t>
            </a: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posamezniki pri 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pouku in vzgoji razvijali spoštovanje teh pravic in svoboščin ter s postopnimi državnimi in mednarodnimi ukrepi zagotovili in zavarovali njihovo splošno in resnično priznanje in </a:t>
            </a: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spoštovanje.</a:t>
            </a:r>
          </a:p>
          <a:p>
            <a:endParaRPr lang="sl-SI" dirty="0">
              <a:solidFill>
                <a:srgbClr val="555555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VSEENO</a:t>
            </a: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se tudi  75 let  po 2. svetovni vojni po svetu še vedno dogaja, </a:t>
            </a:r>
            <a:endParaRPr lang="sl-SI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da 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države </a:t>
            </a: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kršijo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  <a:r>
              <a:rPr lang="sl-S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ljudem </a:t>
            </a:r>
            <a:r>
              <a:rPr lang="sl-SI" dirty="0">
                <a:solidFill>
                  <a:schemeClr val="bg1"/>
                </a:solidFill>
                <a:latin typeface="Arial Narrow" panose="020B0606020202030204" pitchFamily="34" charset="0"/>
              </a:rPr>
              <a:t>njihove osnovne pravice.</a:t>
            </a:r>
            <a:endParaRPr lang="sl-SI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sl-SI" dirty="0">
              <a:solidFill>
                <a:srgbClr val="555555"/>
              </a:solidFill>
              <a:latin typeface="Open Sans"/>
            </a:endParaRPr>
          </a:p>
          <a:p>
            <a:endParaRPr lang="sl-SI" dirty="0" smtClean="0">
              <a:solidFill>
                <a:srgbClr val="555555"/>
              </a:solidFill>
              <a:latin typeface="Open Sans"/>
            </a:endParaRPr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632" y="854275"/>
            <a:ext cx="4195018" cy="59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69" y="440575"/>
            <a:ext cx="9800706" cy="59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302C55-2A08-4A1B-AA06-0BDEEE31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9" y="390525"/>
            <a:ext cx="1094422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29. </a:t>
            </a:r>
            <a:r>
              <a:rPr lang="sl-SI" sz="2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člen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Splošne deklaracije človekovih pravic 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6C3607-F992-49CE-A95C-C0FB25A95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49" y="1704975"/>
            <a:ext cx="11029951" cy="3800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>
                <a:latin typeface="Arial Narrow" panose="020B0606020202030204" pitchFamily="34" charset="0"/>
              </a:rPr>
              <a:t>NE POZABIMO </a:t>
            </a:r>
            <a:r>
              <a:rPr lang="sl-SI" dirty="0" smtClean="0">
                <a:latin typeface="Arial Narrow" panose="020B0606020202030204" pitchFamily="34" charset="0"/>
              </a:rPr>
              <a:t>na predzadnji člen, ki </a:t>
            </a:r>
            <a:r>
              <a:rPr lang="sl-SI" dirty="0">
                <a:latin typeface="Arial Narrow" panose="020B0606020202030204" pitchFamily="34" charset="0"/>
              </a:rPr>
              <a:t> govori o</a:t>
            </a:r>
            <a:r>
              <a:rPr lang="sl-SI" b="1" dirty="0">
                <a:latin typeface="Arial Narrow" panose="020B0606020202030204" pitchFamily="34" charset="0"/>
              </a:rPr>
              <a:t> dolžnosti do skupnosti</a:t>
            </a:r>
            <a:r>
              <a:rPr lang="sl-SI" b="1" dirty="0" smtClean="0">
                <a:latin typeface="Arial Narrow" panose="020B0606020202030204" pitchFamily="34" charset="0"/>
              </a:rPr>
              <a:t>!</a:t>
            </a:r>
          </a:p>
          <a:p>
            <a:pPr marL="0" indent="0">
              <a:buNone/>
            </a:pPr>
            <a:endParaRPr lang="sl-SI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l-SI" b="1" dirty="0" smtClean="0">
                <a:latin typeface="Arial Narrow" panose="020B0606020202030204" pitchFamily="34" charset="0"/>
              </a:rPr>
              <a:t>1. Vsakdo </a:t>
            </a:r>
            <a:r>
              <a:rPr lang="sl-SI" b="1" dirty="0">
                <a:latin typeface="Arial Narrow" panose="020B0606020202030204" pitchFamily="34" charset="0"/>
              </a:rPr>
              <a:t>ima dolžnosti do skupnosti, kajti samo v njej je mogoč svoboden in poln razvoj njegove osebnosti.</a:t>
            </a:r>
          </a:p>
          <a:p>
            <a:pPr marL="0" indent="0">
              <a:buNone/>
            </a:pPr>
            <a:r>
              <a:rPr lang="sl-SI" b="1" dirty="0" smtClean="0">
                <a:latin typeface="Arial Narrow" panose="020B0606020202030204" pitchFamily="34" charset="0"/>
              </a:rPr>
              <a:t>2. Pri </a:t>
            </a:r>
            <a:r>
              <a:rPr lang="sl-SI" b="1" dirty="0">
                <a:latin typeface="Arial Narrow" panose="020B0606020202030204" pitchFamily="34" charset="0"/>
              </a:rPr>
              <a:t>uresničevanju pravic in svoboščin za vsakogar veljajo samo omejitve, ki so določene z zakonom in katerih izključni namen je zagotoviti ustrezno priznanje in spoštovanje pravic in svoboščin drugih ter zadostiti upravičenim zahtevam morale, javnega reda in splošne blaginje v demokratični družbi.</a:t>
            </a:r>
            <a:endParaRPr lang="sl-SI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l-SI" b="1" dirty="0" smtClean="0">
                <a:latin typeface="Arial Narrow" panose="020B0606020202030204" pitchFamily="34" charset="0"/>
              </a:rPr>
              <a:t>3. Teh </a:t>
            </a:r>
            <a:r>
              <a:rPr lang="sl-SI" b="1" dirty="0">
                <a:latin typeface="Arial Narrow" panose="020B0606020202030204" pitchFamily="34" charset="0"/>
              </a:rPr>
              <a:t>pravic in svoboščin se v nobenem primeru ne sme uresničevati v nasprotju s cilji in načeli Organizacije združenih narodov.</a:t>
            </a:r>
            <a:endParaRPr lang="sl-SI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latin typeface="Arial Narrow" panose="020B0606020202030204" pitchFamily="34" charset="0"/>
              </a:rPr>
              <a:t>                            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hlinkClick r:id="rId2"/>
              </a:rPr>
              <a:t>https</a:t>
            </a:r>
            <a:r>
              <a:rPr lang="sl-SI" sz="1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hlinkClick r:id="rId2"/>
              </a:rPr>
              <a:t>://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hlinkClick r:id="rId2"/>
              </a:rPr>
              <a:t>www.ohchr.org/EN/UDHR/Documents/UDHR_Translations/slv.pdf</a:t>
            </a:r>
            <a:endParaRPr lang="sl-SI" sz="18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l-SI" dirty="0">
              <a:latin typeface="Arial Narrow" panose="020B0606020202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784" y="1272713"/>
            <a:ext cx="3469179" cy="12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47700"/>
            <a:ext cx="10374313" cy="70485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latin typeface="Arial Narrow" panose="020B0606020202030204" pitchFamily="34" charset="0"/>
              </a:rPr>
              <a:t>MOJE PRAVICE </a:t>
            </a:r>
            <a:endParaRPr lang="sl-SI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464732" y="2462510"/>
            <a:ext cx="5411788" cy="4076700"/>
          </a:xfrm>
        </p:spPr>
        <p:txBody>
          <a:bodyPr>
            <a:normAutofit/>
          </a:bodyPr>
          <a:lstStyle/>
          <a:p>
            <a:r>
              <a:rPr lang="sl-SI" sz="2000" b="1" dirty="0" smtClean="0">
                <a:latin typeface="Arial Narrow" panose="020B0606020202030204" pitchFamily="34" charset="0"/>
              </a:rPr>
              <a:t>Izhodišče globalnega učenja </a:t>
            </a:r>
            <a:r>
              <a:rPr lang="sl-SI" sz="2000" dirty="0" smtClean="0">
                <a:latin typeface="Arial Narrow" panose="020B0606020202030204" pitchFamily="34" charset="0"/>
              </a:rPr>
              <a:t>predstavljajo </a:t>
            </a:r>
            <a:r>
              <a:rPr lang="sl-SI" sz="2000" dirty="0">
                <a:latin typeface="Arial Narrow" panose="020B0606020202030204" pitchFamily="34" charset="0"/>
              </a:rPr>
              <a:t>človekove </a:t>
            </a:r>
            <a:r>
              <a:rPr lang="sl-SI" sz="2000" dirty="0" smtClean="0">
                <a:latin typeface="Arial Narrow" panose="020B0606020202030204" pitchFamily="34" charset="0"/>
              </a:rPr>
              <a:t>pravice.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Tega se je potrebno </a:t>
            </a:r>
            <a:r>
              <a:rPr lang="sl-SI" sz="2000" dirty="0">
                <a:latin typeface="Arial Narrow" panose="020B0606020202030204" pitchFamily="34" charset="0"/>
              </a:rPr>
              <a:t>učiti zaradi ustvarjanja pravičnejšega </a:t>
            </a:r>
            <a:r>
              <a:rPr lang="sl-SI" sz="2000" dirty="0" smtClean="0">
                <a:latin typeface="Arial Narrow" panose="020B0606020202030204" pitchFamily="34" charset="0"/>
              </a:rPr>
              <a:t>sveta.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Samo v pravičnejšem svetu bo človek </a:t>
            </a:r>
            <a:r>
              <a:rPr lang="sl-SI" sz="2000" dirty="0">
                <a:latin typeface="Arial Narrow" panose="020B0606020202030204" pitchFamily="34" charset="0"/>
              </a:rPr>
              <a:t>lahko ohranjal </a:t>
            </a:r>
            <a:endParaRPr lang="sl-SI" sz="2000" dirty="0" smtClean="0">
              <a:latin typeface="Arial Narrow" panose="020B0606020202030204" pitchFamily="34" charset="0"/>
            </a:endParaRPr>
          </a:p>
          <a:p>
            <a:r>
              <a:rPr lang="sl-SI" sz="2000" dirty="0" smtClean="0">
                <a:latin typeface="Arial Narrow" panose="020B0606020202030204" pitchFamily="34" charset="0"/>
              </a:rPr>
              <a:t>	</a:t>
            </a:r>
            <a:r>
              <a:rPr lang="sl-SI" sz="2000" b="1" dirty="0" smtClean="0">
                <a:latin typeface="Arial Narrow" panose="020B0606020202030204" pitchFamily="34" charset="0"/>
              </a:rPr>
              <a:t>dostojanstvo</a:t>
            </a:r>
            <a:r>
              <a:rPr lang="sl-SI" sz="2000" b="1" dirty="0">
                <a:latin typeface="Arial Narrow" panose="020B0606020202030204" pitchFamily="34" charset="0"/>
              </a:rPr>
              <a:t>, </a:t>
            </a:r>
            <a:endParaRPr lang="sl-SI" sz="2000" b="1" dirty="0" smtClean="0">
              <a:latin typeface="Arial Narrow" panose="020B0606020202030204" pitchFamily="34" charset="0"/>
            </a:endParaRPr>
          </a:p>
          <a:p>
            <a:r>
              <a:rPr lang="sl-SI" sz="2000" b="1" dirty="0" smtClean="0">
                <a:latin typeface="Arial Narrow" panose="020B0606020202030204" pitchFamily="34" charset="0"/>
              </a:rPr>
              <a:t>		lastno </a:t>
            </a:r>
            <a:r>
              <a:rPr lang="sl-SI" sz="2000" b="1" dirty="0">
                <a:latin typeface="Arial Narrow" panose="020B0606020202030204" pitchFamily="34" charset="0"/>
              </a:rPr>
              <a:t>vrednost, </a:t>
            </a:r>
            <a:endParaRPr lang="sl-SI" sz="2000" b="1" dirty="0" smtClean="0">
              <a:latin typeface="Arial Narrow" panose="020B0606020202030204" pitchFamily="34" charset="0"/>
            </a:endParaRPr>
          </a:p>
          <a:p>
            <a:r>
              <a:rPr lang="sl-SI" sz="2000" b="1" dirty="0" smtClean="0">
                <a:latin typeface="Arial Narrow" panose="020B0606020202030204" pitchFamily="34" charset="0"/>
              </a:rPr>
              <a:t>			enakost </a:t>
            </a:r>
            <a:r>
              <a:rPr lang="sl-SI" sz="2000" b="1" dirty="0">
                <a:latin typeface="Arial Narrow" panose="020B0606020202030204" pitchFamily="34" charset="0"/>
              </a:rPr>
              <a:t>in </a:t>
            </a:r>
            <a:endParaRPr lang="sl-SI" sz="2000" b="1" dirty="0" smtClean="0">
              <a:latin typeface="Arial Narrow" panose="020B0606020202030204" pitchFamily="34" charset="0"/>
            </a:endParaRPr>
          </a:p>
          <a:p>
            <a:r>
              <a:rPr lang="sl-SI" sz="2000" b="1" dirty="0" smtClean="0">
                <a:latin typeface="Arial Narrow" panose="020B0606020202030204" pitchFamily="34" charset="0"/>
              </a:rPr>
              <a:t>				spoštovanje </a:t>
            </a:r>
            <a:r>
              <a:rPr lang="sl-SI" sz="2000" b="1" dirty="0">
                <a:latin typeface="Arial Narrow" panose="020B0606020202030204" pitchFamily="34" charset="0"/>
              </a:rPr>
              <a:t>raznolikosti. </a:t>
            </a:r>
            <a:endParaRPr lang="sl-SI" sz="2000" b="1" dirty="0" smtClean="0">
              <a:latin typeface="Arial Narrow" panose="020B0606020202030204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7043365" y="435709"/>
            <a:ext cx="2171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Medkulturni dialog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je eden izmed ključnih pogojev za bivanje na skupnem planetu. </a:t>
            </a:r>
            <a:endParaRPr lang="sl-SI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9886949" y="2462510"/>
            <a:ext cx="20383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POMEMBNO JE, 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da mladi </a:t>
            </a:r>
            <a:r>
              <a:rPr lang="sl-SI" sz="20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poznajo 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človekove </a:t>
            </a:r>
            <a:r>
              <a:rPr lang="sl-SI" sz="20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pravice. Z 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njimi </a:t>
            </a:r>
            <a:r>
              <a:rPr lang="sl-SI" sz="20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pa tudi 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povezane </a:t>
            </a:r>
            <a:r>
              <a:rPr lang="sl-SI" sz="20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ODGOVORNOSTI, 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da </a:t>
            </a:r>
            <a:r>
              <a:rPr lang="sl-SI" sz="20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jih razumejo 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in predvsem </a:t>
            </a:r>
            <a:r>
              <a:rPr lang="sl-SI" sz="20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udejanjajo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v vsakdanjem življenju.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27" y="524066"/>
            <a:ext cx="2388238" cy="10285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83" y="1676745"/>
            <a:ext cx="2408929" cy="227179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306" y="1038352"/>
            <a:ext cx="2154209" cy="12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2D5DD4-24DB-4DF2-B59C-D84ADEC1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010526" cy="1325563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KRŠENJE PRAVIC? </a:t>
            </a:r>
            <a:r>
              <a:rPr lang="en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malo za šalo, a </a:t>
            </a:r>
            <a:r>
              <a:rPr lang="en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…</a:t>
            </a: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25" y="1390650"/>
            <a:ext cx="9658349" cy="49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6AFF3F5892A24B9A6225148F934052" ma:contentTypeVersion="11" ma:contentTypeDescription="Ustvari nov dokument." ma:contentTypeScope="" ma:versionID="18d2779473c2030d091054e988e42772">
  <xsd:schema xmlns:xsd="http://www.w3.org/2001/XMLSchema" xmlns:xs="http://www.w3.org/2001/XMLSchema" xmlns:p="http://schemas.microsoft.com/office/2006/metadata/properties" xmlns:ns2="f18c35bc-11d0-4a91-825e-0f1f4fe09b17" xmlns:ns3="484fcafe-1201-4d34-8529-0daf045321c7" targetNamespace="http://schemas.microsoft.com/office/2006/metadata/properties" ma:root="true" ma:fieldsID="ac7c702d376472db0f939bd9f9e15297" ns2:_="" ns3:_="">
    <xsd:import namespace="f18c35bc-11d0-4a91-825e-0f1f4fe09b17"/>
    <xsd:import namespace="484fcafe-1201-4d34-8529-0daf045321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c35bc-11d0-4a91-825e-0f1f4fe09b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fcafe-1201-4d34-8529-0daf045321c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36AF82-11A8-4152-9E29-EB69383D542C}"/>
</file>

<file path=customXml/itemProps2.xml><?xml version="1.0" encoding="utf-8"?>
<ds:datastoreItem xmlns:ds="http://schemas.openxmlformats.org/officeDocument/2006/customXml" ds:itemID="{D72520E7-FC6E-4FBD-8E7A-961D09D9E6AA}"/>
</file>

<file path=customXml/itemProps3.xml><?xml version="1.0" encoding="utf-8"?>
<ds:datastoreItem xmlns:ds="http://schemas.openxmlformats.org/officeDocument/2006/customXml" ds:itemID="{87533767-61A0-4926-8DFB-D7B97AF66FB0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232</TotalTime>
  <Words>402</Words>
  <Application>Microsoft Office PowerPoint</Application>
  <PresentationFormat>Širokozaslonsko</PresentationFormat>
  <Paragraphs>64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Century Gothic</vt:lpstr>
      <vt:lpstr>Open Sans</vt:lpstr>
      <vt:lpstr>Roboto</vt:lpstr>
      <vt:lpstr>Wingdings 3</vt:lpstr>
      <vt:lpstr>Rezina</vt:lpstr>
      <vt:lpstr>PowerPointova predstavitev</vt:lpstr>
      <vt:lpstr>Naša šola je UNESCO šola </vt:lpstr>
      <vt:lpstr>UNESCO HIMNA – NAŠ UNESCO</vt:lpstr>
      <vt:lpstr>PowerPointova predstavitev</vt:lpstr>
      <vt:lpstr>PowerPointova predstavitev</vt:lpstr>
      <vt:lpstr>PowerPointova predstavitev</vt:lpstr>
      <vt:lpstr>29. člen Splošne deklaracije človekovih pravic </vt:lpstr>
      <vt:lpstr>MOJE PRAVICE </vt:lpstr>
      <vt:lpstr>KRŠENJE PRAVIC? – malo za šalo, a …</vt:lpstr>
      <vt:lpstr>PowerPointova predstavitev</vt:lpstr>
      <vt:lpstr> APEL kršiteljem –          Amnesty International  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Skrbnik</dc:creator>
  <cp:lastModifiedBy>ucitelj</cp:lastModifiedBy>
  <cp:revision>23</cp:revision>
  <dcterms:created xsi:type="dcterms:W3CDTF">2020-11-15T14:17:01Z</dcterms:created>
  <dcterms:modified xsi:type="dcterms:W3CDTF">2020-12-08T03:55:33Z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0x010100806AFF3F5892A24B9A6225148F934052</vt:lpwstr>
  </property>
</Properties>
</file>